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09" r:id="rId3"/>
    <p:sldId id="257" r:id="rId4"/>
    <p:sldId id="312" r:id="rId5"/>
    <p:sldId id="322" r:id="rId6"/>
    <p:sldId id="323" r:id="rId7"/>
    <p:sldId id="320" r:id="rId8"/>
    <p:sldId id="321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133F7F"/>
    <a:srgbClr val="C55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19" autoAdjust="0"/>
    <p:restoredTop sz="85442" autoAdjust="0"/>
  </p:normalViewPr>
  <p:slideViewPr>
    <p:cSldViewPr>
      <p:cViewPr>
        <p:scale>
          <a:sx n="80" d="100"/>
          <a:sy n="80" d="100"/>
        </p:scale>
        <p:origin x="144" y="8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D2CDD-BA35-48A7-A29B-5BE06E356DF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B3A6AC-E1EA-4F56-B41B-FFAB1224A9F8}">
      <dgm:prSet/>
      <dgm:spPr/>
      <dgm:t>
        <a:bodyPr/>
        <a:lstStyle/>
        <a:p>
          <a:r>
            <a:rPr lang="pt-BR" dirty="0"/>
            <a:t>Apresentar Análise de variância</a:t>
          </a:r>
          <a:endParaRPr lang="en-US" dirty="0"/>
        </a:p>
      </dgm:t>
    </dgm:pt>
    <dgm:pt modelId="{57DB7BB1-82AA-4DAA-987C-B2256408EE9E}" type="parTrans" cxnId="{07E7706B-8872-43B8-9123-DF0E8510303B}">
      <dgm:prSet/>
      <dgm:spPr/>
      <dgm:t>
        <a:bodyPr/>
        <a:lstStyle/>
        <a:p>
          <a:endParaRPr lang="en-US"/>
        </a:p>
      </dgm:t>
    </dgm:pt>
    <dgm:pt modelId="{00715B89-A490-4E15-8073-2BF4FE223A16}" type="sibTrans" cxnId="{07E7706B-8872-43B8-9123-DF0E8510303B}">
      <dgm:prSet/>
      <dgm:spPr/>
      <dgm:t>
        <a:bodyPr/>
        <a:lstStyle/>
        <a:p>
          <a:endParaRPr lang="en-US"/>
        </a:p>
      </dgm:t>
    </dgm:pt>
    <dgm:pt modelId="{153FA63D-DCC3-4B15-B37D-D22D6AB97314}">
      <dgm:prSet/>
      <dgm:spPr/>
      <dgm:t>
        <a:bodyPr/>
        <a:lstStyle/>
        <a:p>
          <a:endParaRPr lang="en-US" dirty="0"/>
        </a:p>
      </dgm:t>
    </dgm:pt>
    <dgm:pt modelId="{FE36686E-58E0-4D58-A585-D57B4FBCC9AF}" type="parTrans" cxnId="{B1B83D47-32A1-47C4-A237-025FA9A36ACD}">
      <dgm:prSet/>
      <dgm:spPr/>
      <dgm:t>
        <a:bodyPr/>
        <a:lstStyle/>
        <a:p>
          <a:endParaRPr lang="en-US"/>
        </a:p>
      </dgm:t>
    </dgm:pt>
    <dgm:pt modelId="{EB6541F4-CE8E-45E3-BDBE-5097C0B4C8CE}" type="sibTrans" cxnId="{B1B83D47-32A1-47C4-A237-025FA9A36ACD}">
      <dgm:prSet/>
      <dgm:spPr/>
      <dgm:t>
        <a:bodyPr/>
        <a:lstStyle/>
        <a:p>
          <a:endParaRPr lang="en-US"/>
        </a:p>
      </dgm:t>
    </dgm:pt>
    <dgm:pt modelId="{08AC3597-AD52-264F-A497-BC1601700947}" type="pres">
      <dgm:prSet presAssocID="{C6DD2CDD-BA35-48A7-A29B-5BE06E356DF4}" presName="linear" presStyleCnt="0">
        <dgm:presLayoutVars>
          <dgm:animLvl val="lvl"/>
          <dgm:resizeHandles val="exact"/>
        </dgm:presLayoutVars>
      </dgm:prSet>
      <dgm:spPr/>
    </dgm:pt>
    <dgm:pt modelId="{2DAC1148-9DD1-0A49-8171-665B601D46E0}" type="pres">
      <dgm:prSet presAssocID="{F1B3A6AC-E1EA-4F56-B41B-FFAB1224A9F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BEA4C9B-4A55-B841-B09F-358AA48FFCFE}" type="pres">
      <dgm:prSet presAssocID="{00715B89-A490-4E15-8073-2BF4FE223A16}" presName="spacer" presStyleCnt="0"/>
      <dgm:spPr/>
    </dgm:pt>
    <dgm:pt modelId="{43333547-4085-BE49-A720-6CF689B35250}" type="pres">
      <dgm:prSet presAssocID="{153FA63D-DCC3-4B15-B37D-D22D6AB973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7862D14-326D-674E-AF70-46D4C0F60B03}" type="presOf" srcId="{F1B3A6AC-E1EA-4F56-B41B-FFAB1224A9F8}" destId="{2DAC1148-9DD1-0A49-8171-665B601D46E0}" srcOrd="0" destOrd="0" presId="urn:microsoft.com/office/officeart/2005/8/layout/vList2"/>
    <dgm:cxn modelId="{B1B83D47-32A1-47C4-A237-025FA9A36ACD}" srcId="{C6DD2CDD-BA35-48A7-A29B-5BE06E356DF4}" destId="{153FA63D-DCC3-4B15-B37D-D22D6AB97314}" srcOrd="1" destOrd="0" parTransId="{FE36686E-58E0-4D58-A585-D57B4FBCC9AF}" sibTransId="{EB6541F4-CE8E-45E3-BDBE-5097C0B4C8CE}"/>
    <dgm:cxn modelId="{07E7706B-8872-43B8-9123-DF0E8510303B}" srcId="{C6DD2CDD-BA35-48A7-A29B-5BE06E356DF4}" destId="{F1B3A6AC-E1EA-4F56-B41B-FFAB1224A9F8}" srcOrd="0" destOrd="0" parTransId="{57DB7BB1-82AA-4DAA-987C-B2256408EE9E}" sibTransId="{00715B89-A490-4E15-8073-2BF4FE223A16}"/>
    <dgm:cxn modelId="{7036C976-7FFC-2E43-BB8B-23D4B4F9CC7B}" type="presOf" srcId="{C6DD2CDD-BA35-48A7-A29B-5BE06E356DF4}" destId="{08AC3597-AD52-264F-A497-BC1601700947}" srcOrd="0" destOrd="0" presId="urn:microsoft.com/office/officeart/2005/8/layout/vList2"/>
    <dgm:cxn modelId="{159D4E94-8BB9-2B4B-9C2A-4C2AEFEF1D13}" type="presOf" srcId="{153FA63D-DCC3-4B15-B37D-D22D6AB97314}" destId="{43333547-4085-BE49-A720-6CF689B35250}" srcOrd="0" destOrd="0" presId="urn:microsoft.com/office/officeart/2005/8/layout/vList2"/>
    <dgm:cxn modelId="{16038D73-26E9-F34B-8D93-E58751F56702}" type="presParOf" srcId="{08AC3597-AD52-264F-A497-BC1601700947}" destId="{2DAC1148-9DD1-0A49-8171-665B601D46E0}" srcOrd="0" destOrd="0" presId="urn:microsoft.com/office/officeart/2005/8/layout/vList2"/>
    <dgm:cxn modelId="{D1905D8A-B223-FB4A-AA3C-C9B5534641CA}" type="presParOf" srcId="{08AC3597-AD52-264F-A497-BC1601700947}" destId="{3BEA4C9B-4A55-B841-B09F-358AA48FFCFE}" srcOrd="1" destOrd="0" presId="urn:microsoft.com/office/officeart/2005/8/layout/vList2"/>
    <dgm:cxn modelId="{ACDFEF2D-6B70-7348-864B-CE449F2AEF8D}" type="presParOf" srcId="{08AC3597-AD52-264F-A497-BC1601700947}" destId="{43333547-4085-BE49-A720-6CF689B3525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C1148-9DD1-0A49-8171-665B601D46E0}">
      <dsp:nvSpPr>
        <dsp:cNvPr id="0" name=""/>
        <dsp:cNvSpPr/>
      </dsp:nvSpPr>
      <dsp:spPr>
        <a:xfrm>
          <a:off x="0" y="40163"/>
          <a:ext cx="5168390" cy="15514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900" kern="1200" dirty="0"/>
            <a:t>Apresentar Análise de variância</a:t>
          </a:r>
          <a:endParaRPr lang="en-US" sz="3900" kern="1200" dirty="0"/>
        </a:p>
      </dsp:txBody>
      <dsp:txXfrm>
        <a:off x="75734" y="115897"/>
        <a:ext cx="5016922" cy="1399952"/>
      </dsp:txXfrm>
    </dsp:sp>
    <dsp:sp modelId="{43333547-4085-BE49-A720-6CF689B35250}">
      <dsp:nvSpPr>
        <dsp:cNvPr id="0" name=""/>
        <dsp:cNvSpPr/>
      </dsp:nvSpPr>
      <dsp:spPr>
        <a:xfrm>
          <a:off x="0" y="1703903"/>
          <a:ext cx="5168390" cy="155142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75734" y="1779637"/>
        <a:ext cx="5016922" cy="1399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95CDD-FC55-45B9-8455-0BB8090087D7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9BAC6-3148-4992-BC1D-F365FBDFA0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9BAC6-3148-4992-BC1D-F365FBDFA0FF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311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899238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2">
                    <a:lumMod val="75000"/>
                  </a:schemeClr>
                </a:solidFill>
                <a:latin typeface="Garamond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3"/>
          </p:nvPr>
        </p:nvSpPr>
        <p:spPr>
          <a:xfrm>
            <a:off x="1403648" y="4029912"/>
            <a:ext cx="6408738" cy="432197"/>
          </a:xfrm>
        </p:spPr>
        <p:txBody>
          <a:bodyPr>
            <a:noAutofit/>
          </a:bodyPr>
          <a:lstStyle>
            <a:lvl1pPr algn="ctr">
              <a:buNone/>
              <a:defRPr sz="18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283152" cy="857250"/>
          </a:xfrm>
        </p:spPr>
        <p:txBody>
          <a:bodyPr anchor="ctr" anchorCtr="1">
            <a:noAutofit/>
          </a:bodyPr>
          <a:lstStyle>
            <a:lvl1pPr>
              <a:defRPr sz="2700" b="1">
                <a:solidFill>
                  <a:srgbClr val="133F7F"/>
                </a:solidFill>
                <a:latin typeface="Verdana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buFont typeface="Wingdings" pitchFamily="2" charset="2"/>
              <a:buChar char="§"/>
              <a:defRPr b="1">
                <a:solidFill>
                  <a:schemeClr val="tx2"/>
                </a:solidFill>
                <a:latin typeface="+mj-lt"/>
                <a:cs typeface="Tahoma" pitchFamily="34" charset="0"/>
              </a:defRPr>
            </a:lvl1pPr>
            <a:lvl2pPr>
              <a:buClr>
                <a:schemeClr val="accent1"/>
              </a:buClr>
              <a:buSzPct val="80000"/>
              <a:buFont typeface="Wingdings" pitchFamily="2" charset="2"/>
              <a:buChar char="Ø"/>
              <a:defRPr>
                <a:latin typeface="+mj-lt"/>
                <a:cs typeface="Tahoma" pitchFamily="34" charset="0"/>
              </a:defRPr>
            </a:lvl2pPr>
            <a:lvl3pPr>
              <a:buClr>
                <a:schemeClr val="accent2"/>
              </a:buClr>
              <a:buFont typeface="Wingdings" pitchFamily="2" charset="2"/>
              <a:buChar char="ü"/>
              <a:defRPr>
                <a:latin typeface="+mj-lt"/>
                <a:cs typeface="Tahoma" pitchFamily="34" charset="0"/>
              </a:defRPr>
            </a:lvl3pPr>
            <a:lvl4pPr>
              <a:buClr>
                <a:schemeClr val="tx2"/>
              </a:buClr>
              <a:buFont typeface="Courier New" pitchFamily="49" charset="0"/>
              <a:buChar char="o"/>
              <a:defRPr>
                <a:latin typeface="+mj-lt"/>
                <a:cs typeface="Tahoma" pitchFamily="34" charset="0"/>
              </a:defRPr>
            </a:lvl4pPr>
            <a:lvl5pPr>
              <a:defRPr>
                <a:latin typeface="+mj-lt"/>
                <a:cs typeface="Tahoma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CDC2-9E24-4F66-A4A6-47B57720D931}" type="datetimeFigureOut">
              <a:rPr lang="pt-BR" smtClean="0"/>
              <a:pPr/>
              <a:t>06/07/2022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601" y="482600"/>
            <a:ext cx="3465438" cy="3425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Ferramentas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Estatísticas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Bivariadas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- ANOVA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2600" y="4029353"/>
            <a:ext cx="3729360" cy="7026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700" dirty="0" err="1">
                <a:solidFill>
                  <a:schemeClr val="tx1"/>
                </a:solidFill>
                <a:latin typeface="+mn-lt"/>
              </a:rPr>
              <a:t>Gestão</a:t>
            </a:r>
            <a:r>
              <a:rPr lang="en-US" sz="1700" dirty="0">
                <a:solidFill>
                  <a:schemeClr val="tx1"/>
                </a:solidFill>
                <a:latin typeface="+mn-lt"/>
              </a:rPr>
              <a:t> do </a:t>
            </a:r>
            <a:r>
              <a:rPr lang="en-US" sz="1700" dirty="0" err="1">
                <a:solidFill>
                  <a:schemeClr val="tx1"/>
                </a:solidFill>
                <a:latin typeface="+mn-lt"/>
              </a:rPr>
              <a:t>Conhecimento</a:t>
            </a:r>
            <a:r>
              <a:rPr lang="en-US" sz="1700" dirty="0">
                <a:solidFill>
                  <a:schemeClr val="tx1"/>
                </a:solidFill>
                <a:latin typeface="+mn-lt"/>
              </a:rPr>
              <a:t> e da </a:t>
            </a:r>
            <a:r>
              <a:rPr lang="en-US" sz="1700" dirty="0" err="1">
                <a:solidFill>
                  <a:schemeClr val="tx1"/>
                </a:solidFill>
                <a:latin typeface="+mn-lt"/>
              </a:rPr>
              <a:t>Informação</a:t>
            </a: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700" b="0" dirty="0">
                <a:solidFill>
                  <a:schemeClr val="tx1"/>
                </a:solidFill>
                <a:latin typeface="+mn-lt"/>
              </a:rPr>
              <a:t>Professor Rafael Escalfoni</a:t>
            </a:r>
          </a:p>
        </p:txBody>
      </p:sp>
      <p:pic>
        <p:nvPicPr>
          <p:cNvPr id="10" name="Imagem 9" descr="Close de análise de gráfico de mercado">
            <a:extLst>
              <a:ext uri="{FF2B5EF4-FFF2-40B4-BE49-F238E27FC236}">
                <a16:creationId xmlns:a16="http://schemas.microsoft.com/office/drawing/2014/main" id="{B5503A25-5465-564E-AC47-580B9DFF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94"/>
          <a:stretch/>
        </p:blipFill>
        <p:spPr>
          <a:xfrm>
            <a:off x="4572000" y="0"/>
            <a:ext cx="4572000" cy="5143500"/>
          </a:xfrm>
          <a:prstGeom prst="round2Diag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ABE91-D1D6-B340-905A-7BBC5DE8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 de Frustrações por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A72EE-00B0-FB47-B44F-56C66D8CB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Média amostral</a:t>
            </a:r>
          </a:p>
          <a:p>
            <a:pPr lvl="1"/>
            <a:r>
              <a:rPr lang="pt-BR" dirty="0"/>
              <a:t>Negócio: y</a:t>
            </a:r>
            <a:r>
              <a:rPr lang="pt-BR" baseline="-25000" dirty="0"/>
              <a:t>1</a:t>
            </a:r>
            <a:r>
              <a:rPr lang="pt-BR" dirty="0"/>
              <a:t> = 7.3</a:t>
            </a:r>
          </a:p>
          <a:p>
            <a:pPr lvl="1"/>
            <a:r>
              <a:rPr lang="pt-BR" dirty="0"/>
              <a:t>Inglês: y</a:t>
            </a:r>
            <a:r>
              <a:rPr lang="pt-BR" baseline="-25000" dirty="0"/>
              <a:t>2</a:t>
            </a:r>
            <a:r>
              <a:rPr lang="pt-BR" dirty="0"/>
              <a:t> = 11.8</a:t>
            </a:r>
          </a:p>
          <a:p>
            <a:pPr lvl="1"/>
            <a:r>
              <a:rPr lang="pt-BR" dirty="0"/>
              <a:t>Matemática: y</a:t>
            </a:r>
            <a:r>
              <a:rPr lang="pt-BR" baseline="-25000" dirty="0"/>
              <a:t>3</a:t>
            </a:r>
            <a:r>
              <a:rPr lang="pt-BR" dirty="0"/>
              <a:t> = 13.2</a:t>
            </a:r>
          </a:p>
          <a:p>
            <a:pPr lvl="1"/>
            <a:r>
              <a:rPr lang="pt-BR" dirty="0"/>
              <a:t>Psicologia: y</a:t>
            </a:r>
            <a:r>
              <a:rPr lang="pt-BR" baseline="-25000" dirty="0"/>
              <a:t>4</a:t>
            </a:r>
            <a:r>
              <a:rPr lang="pt-BR" dirty="0"/>
              <a:t> = 14.0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81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80455E9-9DC0-B248-A51B-21322CEA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de Frustrações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56F5F92-CFF7-3843-93E8-DE8E5F3DF4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País 1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CF4F4C1-A643-7445-BE9F-B487CAD142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País 2</a:t>
            </a:r>
          </a:p>
        </p:txBody>
      </p:sp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241E09A3-85F9-7240-AF88-8904A234C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1670"/>
            <a:ext cx="3891595" cy="2409430"/>
          </a:xfrm>
          <a:prstGeom prst="rect">
            <a:avLst/>
          </a:prstGeom>
        </p:spPr>
      </p:pic>
      <p:pic>
        <p:nvPicPr>
          <p:cNvPr id="10" name="Imagem 9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8DBB10E2-C587-8647-AD26-123AE08F1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44" y="1851670"/>
            <a:ext cx="4069168" cy="25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0B33EB0-F575-904A-9D82-7FBA6A0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Compreendendo </a:t>
            </a:r>
            <a:r>
              <a:rPr lang="pt-BR" dirty="0" err="1"/>
              <a:t>Boxplots</a:t>
            </a:r>
            <a:endParaRPr lang="pt-BR" dirty="0"/>
          </a:p>
        </p:txBody>
      </p:sp>
      <p:pic>
        <p:nvPicPr>
          <p:cNvPr id="8" name="Espaço Reservado para Conteúdo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02E91E99-6ADB-6A45-8C71-39A9BA6EE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087995"/>
            <a:ext cx="6001281" cy="3737371"/>
          </a:xfr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2373A48-4A46-814D-BCFD-5787FBE2D417}"/>
              </a:ext>
            </a:extLst>
          </p:cNvPr>
          <p:cNvCxnSpPr>
            <a:cxnSpLocks/>
          </p:cNvCxnSpPr>
          <p:nvPr/>
        </p:nvCxnSpPr>
        <p:spPr>
          <a:xfrm flipH="1">
            <a:off x="2591809" y="1563638"/>
            <a:ext cx="216000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EA04589-A4CE-F842-95A6-AC3FE19EE75E}"/>
              </a:ext>
            </a:extLst>
          </p:cNvPr>
          <p:cNvCxnSpPr>
            <a:cxnSpLocks/>
          </p:cNvCxnSpPr>
          <p:nvPr/>
        </p:nvCxnSpPr>
        <p:spPr>
          <a:xfrm flipH="1">
            <a:off x="2591809" y="2931790"/>
            <a:ext cx="251999" cy="2489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205C7F7-5620-D54E-85BE-EB5528FC5E7E}"/>
              </a:ext>
            </a:extLst>
          </p:cNvPr>
          <p:cNvCxnSpPr>
            <a:cxnSpLocks/>
          </p:cNvCxnSpPr>
          <p:nvPr/>
        </p:nvCxnSpPr>
        <p:spPr>
          <a:xfrm flipH="1">
            <a:off x="2591800" y="3147814"/>
            <a:ext cx="180000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84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059CB98-EEAB-6844-8CC1-2A598F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Frustração por Curso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578AF0CC-A7C7-D949-998D-2E8BE15CDD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País 1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7D53C8A-CBCD-3449-949C-3DF67E1A4D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País 2</a:t>
            </a:r>
          </a:p>
        </p:txBody>
      </p:sp>
      <p:pic>
        <p:nvPicPr>
          <p:cNvPr id="8" name="Imagem 7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915E0380-42F0-EC4E-A7E6-7639B0E21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9662"/>
            <a:ext cx="4094295" cy="2514848"/>
          </a:xfrm>
          <a:prstGeom prst="rect">
            <a:avLst/>
          </a:prstGeom>
        </p:spPr>
      </p:pic>
      <p:pic>
        <p:nvPicPr>
          <p:cNvPr id="10" name="Imagem 9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BCAC66FE-E345-494B-969E-FB32990A2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280" y="1779662"/>
            <a:ext cx="4388296" cy="26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91A38BB-ACDB-4B45-8602-EBFB634E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Frustrações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49FD069-6D1E-DF4B-80CC-E8A974C0C0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País 1</a:t>
            </a:r>
          </a:p>
          <a:p>
            <a:pPr lvl="1"/>
            <a:r>
              <a:rPr lang="pt-BR" dirty="0"/>
              <a:t>Grande sobreposição </a:t>
            </a:r>
          </a:p>
          <a:p>
            <a:pPr lvl="1"/>
            <a:r>
              <a:rPr lang="pt-BR" dirty="0"/>
              <a:t>Muita dispersão nas respostas</a:t>
            </a:r>
          </a:p>
          <a:p>
            <a:pPr lvl="1"/>
            <a:r>
              <a:rPr lang="pt-BR" dirty="0"/>
              <a:t>As variações podem ter ocorrido por acaso</a:t>
            </a:r>
          </a:p>
          <a:p>
            <a:pPr lvl="1"/>
            <a:r>
              <a:rPr lang="pt-BR" dirty="0"/>
              <a:t>A Hipótese Nula não pode ser refutada </a:t>
            </a:r>
            <a:r>
              <a:rPr lang="pt-BR" b="1" dirty="0"/>
              <a:t>APARENTEMENTE</a:t>
            </a:r>
          </a:p>
          <a:p>
            <a:endParaRPr lang="pt-BR" dirty="0"/>
          </a:p>
        </p:txBody>
      </p:sp>
      <p:pic>
        <p:nvPicPr>
          <p:cNvPr id="10" name="Espaço Reservado para Conteúdo 9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936B9A11-0B64-B841-ADE1-70E13D94E8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56868"/>
            <a:ext cx="4038600" cy="24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03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91A38BB-ACDB-4B45-8602-EBFB634E2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Frustrações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44A658CD-DC3D-0845-97E6-13E18D1325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País 2</a:t>
            </a:r>
          </a:p>
          <a:p>
            <a:pPr lvl="1"/>
            <a:r>
              <a:rPr lang="pt-BR" dirty="0"/>
              <a:t>Pequena variação entre as respostas</a:t>
            </a:r>
          </a:p>
          <a:p>
            <a:pPr lvl="1"/>
            <a:r>
              <a:rPr lang="pt-BR" dirty="0"/>
              <a:t>Pouca sobreposição</a:t>
            </a:r>
          </a:p>
          <a:p>
            <a:pPr lvl="1"/>
            <a:r>
              <a:rPr lang="pt-BR" dirty="0"/>
              <a:t>O agrupamento de respostas sugere que as médias são distintas</a:t>
            </a:r>
          </a:p>
          <a:p>
            <a:pPr lvl="1"/>
            <a:r>
              <a:rPr lang="pt-BR" dirty="0"/>
              <a:t>A Hipótese nula pode ser refutada </a:t>
            </a:r>
            <a:r>
              <a:rPr lang="pt-BR" b="1" dirty="0"/>
              <a:t>APARENTEMENTE</a:t>
            </a:r>
          </a:p>
        </p:txBody>
      </p:sp>
      <p:pic>
        <p:nvPicPr>
          <p:cNvPr id="5" name="Espaço Reservado para Conteúdo 4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27700FF-1EB0-694B-9134-9079265B5D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9031"/>
            <a:ext cx="4038600" cy="24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0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0B220A7-37DE-F244-8664-77452A66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pt-BR" dirty="0"/>
              <a:t>Avaliando as diferenças entre as variâncias com teste </a:t>
            </a:r>
            <a:r>
              <a:rPr lang="pt-BR" dirty="0" err="1"/>
              <a:t>F</a:t>
            </a:r>
            <a:r>
              <a:rPr lang="pt-BR" dirty="0"/>
              <a:t> de ANOVA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6213C1-D653-D14C-8720-CBB366A2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5338936" cy="3394472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 err="1"/>
              <a:t>F</a:t>
            </a:r>
            <a:r>
              <a:rPr lang="pt-BR" sz="2000" dirty="0"/>
              <a:t> =</a:t>
            </a:r>
            <a:r>
              <a:rPr lang="pt-BR" sz="2000" u="sng" dirty="0"/>
              <a:t> </a:t>
            </a:r>
            <a:r>
              <a:rPr lang="pt-BR" sz="2000" u="sng" dirty="0">
                <a:solidFill>
                  <a:srgbClr val="FF0000"/>
                </a:solidFill>
              </a:rPr>
              <a:t>Variação</a:t>
            </a:r>
            <a:r>
              <a:rPr lang="pt-BR" sz="2000" u="sng" dirty="0"/>
              <a:t> entre as médias amostrais </a:t>
            </a:r>
            <a:r>
              <a:rPr lang="pt-BR" sz="900" u="sng" dirty="0"/>
              <a:t>.</a:t>
            </a:r>
            <a:endParaRPr lang="pt-BR" sz="2000" u="sng" dirty="0"/>
          </a:p>
          <a:p>
            <a:pPr marL="0" indent="0">
              <a:buNone/>
            </a:pPr>
            <a:r>
              <a:rPr lang="pt-BR" sz="2000" dirty="0"/>
              <a:t>             </a:t>
            </a:r>
            <a:r>
              <a:rPr lang="pt-BR" sz="2000" dirty="0">
                <a:solidFill>
                  <a:srgbClr val="FF0000"/>
                </a:solidFill>
              </a:rPr>
              <a:t>Variação</a:t>
            </a:r>
            <a:r>
              <a:rPr lang="pt-BR" sz="2000" dirty="0"/>
              <a:t> dentro dos grupos</a:t>
            </a:r>
          </a:p>
          <a:p>
            <a:pPr marL="0" indent="0">
              <a:buNone/>
            </a:pPr>
            <a:endParaRPr lang="pt-BR" sz="1100" dirty="0"/>
          </a:p>
          <a:p>
            <a:r>
              <a:rPr lang="pt-BR" sz="1800" dirty="0"/>
              <a:t>Quando a variação dentro de um grupo é grande</a:t>
            </a:r>
          </a:p>
          <a:p>
            <a:pPr lvl="1"/>
            <a:r>
              <a:rPr lang="pt-BR" sz="1400" dirty="0"/>
              <a:t>Diferenças ou variação entre médias amostrais pode se tornar insignificante</a:t>
            </a:r>
          </a:p>
          <a:p>
            <a:pPr lvl="1"/>
            <a:r>
              <a:rPr lang="pt-BR" sz="1400" dirty="0"/>
              <a:t>Dados provê muito pouca evidência contra a hipótese nula</a:t>
            </a:r>
          </a:p>
          <a:p>
            <a:r>
              <a:rPr lang="pt-BR" sz="1800" dirty="0"/>
              <a:t>Quando a variação dentro de um grupo é pequena</a:t>
            </a:r>
          </a:p>
          <a:p>
            <a:pPr lvl="1"/>
            <a:r>
              <a:rPr lang="pt-BR" sz="1400" dirty="0"/>
              <a:t>A variação entre médias amostrais predomina</a:t>
            </a:r>
          </a:p>
          <a:p>
            <a:pPr lvl="1"/>
            <a:r>
              <a:rPr lang="pt-BR" sz="1400" dirty="0"/>
              <a:t>Dados provê forte evidência contra a hipótese nula</a:t>
            </a:r>
          </a:p>
        </p:txBody>
      </p:sp>
      <p:pic>
        <p:nvPicPr>
          <p:cNvPr id="8" name="Imagem 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F5F7CA1-FF43-2341-9BA0-8045D38C6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24" y="1059582"/>
            <a:ext cx="3155976" cy="1750079"/>
          </a:xfrm>
          <a:prstGeom prst="rect">
            <a:avLst/>
          </a:prstGeom>
        </p:spPr>
      </p:pic>
      <p:pic>
        <p:nvPicPr>
          <p:cNvPr id="10" name="Imagem 9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CC1A9FB1-2E29-A34F-932A-EB05744A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96" y="2897387"/>
            <a:ext cx="3108604" cy="186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0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6EA35-FF98-1848-8A0D-D137536B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Variância – País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DA3BD7-508D-3541-994E-87F6CFC8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618856" cy="3394472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Pontuação de Frustração </a:t>
            </a:r>
            <a:r>
              <a:rPr lang="pt-BR" sz="2000" dirty="0" err="1"/>
              <a:t>vs</a:t>
            </a:r>
            <a:r>
              <a:rPr lang="pt-BR" sz="2000" dirty="0"/>
              <a:t> Curso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2000" dirty="0" err="1"/>
              <a:t>F</a:t>
            </a:r>
            <a:r>
              <a:rPr lang="pt-BR" sz="2000" dirty="0"/>
              <a:t> = 46.6 </a:t>
            </a:r>
            <a:r>
              <a:rPr lang="pt-BR" sz="1800" b="0" dirty="0"/>
              <a:t>(a variabilidade entre as média amostral é muito maior do que dentro dos grupos amostrais)</a:t>
            </a:r>
          </a:p>
          <a:p>
            <a:r>
              <a:rPr lang="pt-BR" sz="1800" b="0" dirty="0" err="1"/>
              <a:t>P-value</a:t>
            </a:r>
            <a:r>
              <a:rPr lang="pt-BR" sz="1800" b="0" dirty="0"/>
              <a:t> = 0.0001 &lt; 0.05</a:t>
            </a:r>
            <a:endParaRPr lang="pt-BR" b="0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0602F582-4DAC-6A4D-844C-23CFE3AE8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415350"/>
              </p:ext>
            </p:extLst>
          </p:nvPr>
        </p:nvGraphicFramePr>
        <p:xfrm>
          <a:off x="611560" y="1635646"/>
          <a:ext cx="482453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964">
                  <a:extLst>
                    <a:ext uri="{9D8B030D-6E8A-4147-A177-3AD203B41FA5}">
                      <a16:colId xmlns:a16="http://schemas.microsoft.com/office/drawing/2014/main" val="3131294391"/>
                    </a:ext>
                  </a:extLst>
                </a:gridCol>
                <a:gridCol w="521571">
                  <a:extLst>
                    <a:ext uri="{9D8B030D-6E8A-4147-A177-3AD203B41FA5}">
                      <a16:colId xmlns:a16="http://schemas.microsoft.com/office/drawing/2014/main" val="46851319"/>
                    </a:ext>
                  </a:extLst>
                </a:gridCol>
                <a:gridCol w="914697">
                  <a:extLst>
                    <a:ext uri="{9D8B030D-6E8A-4147-A177-3AD203B41FA5}">
                      <a16:colId xmlns:a16="http://schemas.microsoft.com/office/drawing/2014/main" val="3358684965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44124504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112332781"/>
                    </a:ext>
                  </a:extLst>
                </a:gridCol>
                <a:gridCol w="792087">
                  <a:extLst>
                    <a:ext uri="{9D8B030D-6E8A-4147-A177-3AD203B41FA5}">
                      <a16:colId xmlns:a16="http://schemas.microsoft.com/office/drawing/2014/main" val="1040412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Fonte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Valor de </a:t>
                      </a:r>
                      <a:r>
                        <a:rPr lang="pt-BR" dirty="0" err="1"/>
                        <a:t>F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97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Curso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939.85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313.28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46.60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0.0001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65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Erro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914.29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81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1854.14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800952"/>
                  </a:ext>
                </a:extLst>
              </a:tr>
            </a:tbl>
          </a:graphicData>
        </a:graphic>
      </p:graphicFrame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2F8F4B04-31F1-184B-9C42-74A345F4A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286965"/>
              </p:ext>
            </p:extLst>
          </p:nvPr>
        </p:nvGraphicFramePr>
        <p:xfrm>
          <a:off x="5076056" y="3175918"/>
          <a:ext cx="39707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433">
                  <a:extLst>
                    <a:ext uri="{9D8B030D-6E8A-4147-A177-3AD203B41FA5}">
                      <a16:colId xmlns:a16="http://schemas.microsoft.com/office/drawing/2014/main" val="956677942"/>
                    </a:ext>
                  </a:extLst>
                </a:gridCol>
                <a:gridCol w="594195">
                  <a:extLst>
                    <a:ext uri="{9D8B030D-6E8A-4147-A177-3AD203B41FA5}">
                      <a16:colId xmlns:a16="http://schemas.microsoft.com/office/drawing/2014/main" val="2205514966"/>
                    </a:ext>
                  </a:extLst>
                </a:gridCol>
                <a:gridCol w="858282">
                  <a:extLst>
                    <a:ext uri="{9D8B030D-6E8A-4147-A177-3AD203B41FA5}">
                      <a16:colId xmlns:a16="http://schemas.microsoft.com/office/drawing/2014/main" val="318956086"/>
                    </a:ext>
                  </a:extLst>
                </a:gridCol>
                <a:gridCol w="1197874">
                  <a:extLst>
                    <a:ext uri="{9D8B030D-6E8A-4147-A177-3AD203B41FA5}">
                      <a16:colId xmlns:a16="http://schemas.microsoft.com/office/drawing/2014/main" val="2356521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Curso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Média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Desvio Padrão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82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Negócio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7.314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2.898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99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Inglês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11.771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2.088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7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Matemática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13.200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2.153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27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Psicologia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14.209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1389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CE3DD955-3C57-C542-852D-FD1D497F310E}"/>
              </a:ext>
            </a:extLst>
          </p:cNvPr>
          <p:cNvSpPr txBox="1"/>
          <p:nvPr/>
        </p:nvSpPr>
        <p:spPr>
          <a:xfrm>
            <a:off x="5620811" y="1200151"/>
            <a:ext cx="1819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DF – graus de liberdade</a:t>
            </a:r>
          </a:p>
          <a:p>
            <a:r>
              <a:rPr lang="pt-BR" sz="1200" dirty="0"/>
              <a:t>SS – Soma de quadrados</a:t>
            </a:r>
          </a:p>
          <a:p>
            <a:r>
              <a:rPr lang="pt-BR" sz="1200" dirty="0"/>
              <a:t>MS – Média de quadrados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48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E8A5524-ED89-8649-979D-F1BA31999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D2745E-F7C4-A44A-9BA4-B5E8E85012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Podemos aceitar a Hipótese alternativa!</a:t>
            </a:r>
          </a:p>
          <a:p>
            <a:r>
              <a:rPr lang="pt-BR" dirty="0"/>
              <a:t>Acertaremos em 9999 vezes em 10000 (</a:t>
            </a:r>
            <a:r>
              <a:rPr lang="pt-BR" dirty="0" err="1"/>
              <a:t>p-value</a:t>
            </a:r>
            <a:r>
              <a:rPr lang="pt-BR" dirty="0"/>
              <a:t> = 0,0001) 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FF22A6-3B3A-C54C-AD0A-002E3BC114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6844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623A9-5AE5-214B-82C7-EB1E61F2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pt-BR" dirty="0"/>
              <a:t>ANOVA </a:t>
            </a:r>
            <a:r>
              <a:rPr lang="pt-BR" b="0" dirty="0"/>
              <a:t>– Variável Explanatória em 2 níveis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51D3-058E-2A4F-8BA1-CF145F37B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Problema:</a:t>
            </a:r>
          </a:p>
          <a:p>
            <a:pPr marL="0" indent="0" algn="ctr">
              <a:buNone/>
            </a:pPr>
            <a:r>
              <a:rPr lang="pt-PT" b="0" i="1" dirty="0"/>
              <a:t>A depressão maior está associada à quantidade de cigarros entre os fumantes adultos jovens atuais?</a:t>
            </a:r>
          </a:p>
          <a:p>
            <a:pPr marL="0" indent="0" algn="ctr">
              <a:buNone/>
            </a:pPr>
            <a:endParaRPr lang="pt-PT" b="0" i="1" dirty="0"/>
          </a:p>
          <a:p>
            <a:pPr marL="0" indent="0" algn="ctr">
              <a:buNone/>
            </a:pPr>
            <a:r>
              <a:rPr lang="pt-PT" dirty="0"/>
              <a:t>Em termos estatísticos:</a:t>
            </a:r>
          </a:p>
          <a:p>
            <a:pPr marL="0" indent="0" algn="ctr">
              <a:buNone/>
            </a:pPr>
            <a:r>
              <a:rPr lang="pt-PT" b="0" i="1" dirty="0"/>
              <a:t>O número médio de cigarros fumados por mês é igual ou diferente para aqueles indivíduos com e sem depressão?</a:t>
            </a:r>
            <a:endParaRPr lang="pt-BR" b="0" i="1" dirty="0"/>
          </a:p>
        </p:txBody>
      </p:sp>
    </p:spTree>
    <p:extLst>
      <p:ext uri="{BB962C8B-B14F-4D97-AF65-F5344CB8AC3E}">
        <p14:creationId xmlns:p14="http://schemas.microsoft.com/office/powerpoint/2010/main" val="337781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069886-D86F-42C8-A848-EB9094282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 r="-1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7404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2600" y="241300"/>
            <a:ext cx="5168389" cy="851803"/>
          </a:xfrm>
        </p:spPr>
        <p:txBody>
          <a:bodyPr>
            <a:normAutofit/>
          </a:bodyPr>
          <a:lstStyle/>
          <a:p>
            <a:r>
              <a:rPr lang="pt-BR" dirty="0"/>
              <a:t>Objetivos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0" y="534845"/>
            <a:ext cx="801649" cy="159496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76320" y="3827443"/>
            <a:ext cx="1513185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2361D3D-B167-4151-BABD-9E43CE06C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1675926"/>
              </p:ext>
            </p:extLst>
          </p:nvPr>
        </p:nvGraphicFramePr>
        <p:xfrm>
          <a:off x="482600" y="1337235"/>
          <a:ext cx="5168390" cy="329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79779-A9C7-6E4C-A87F-3A37B8B9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7A79A7-9A74-5444-B87E-05B195A95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Variável Explanatória (independente)</a:t>
            </a:r>
          </a:p>
          <a:p>
            <a:pPr lvl="1"/>
            <a:r>
              <a:rPr lang="pt-BR" dirty="0"/>
              <a:t>Deprimido/não deprimido </a:t>
            </a:r>
          </a:p>
          <a:p>
            <a:pPr lvl="2"/>
            <a:r>
              <a:rPr lang="pt-BR" dirty="0"/>
              <a:t>categórica, com 2 níveis</a:t>
            </a:r>
          </a:p>
          <a:p>
            <a:r>
              <a:rPr lang="pt-BR" dirty="0"/>
              <a:t>Variável de Resposta (dependente)</a:t>
            </a:r>
          </a:p>
          <a:p>
            <a:pPr lvl="1"/>
            <a:r>
              <a:rPr lang="pt-BR" dirty="0"/>
              <a:t>Quantidade de fumo, cigarros fumados por mês (1- 2940)</a:t>
            </a:r>
          </a:p>
          <a:p>
            <a:pPr lvl="2"/>
            <a:r>
              <a:rPr lang="pt-BR" dirty="0"/>
              <a:t>quantitativa</a:t>
            </a:r>
          </a:p>
        </p:txBody>
      </p:sp>
    </p:spTree>
    <p:extLst>
      <p:ext uri="{BB962C8B-B14F-4D97-AF65-F5344CB8AC3E}">
        <p14:creationId xmlns:p14="http://schemas.microsoft.com/office/powerpoint/2010/main" val="54581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CF7D2B4-2341-5D4D-8094-E5B25459BF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Hora do Notebook Google </a:t>
            </a:r>
            <a:r>
              <a:rPr lang="pt-BR" dirty="0" err="1"/>
              <a:t>Colab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BC82221-E631-D94A-BCED-AB8B56315C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Showtime</a:t>
            </a:r>
            <a:r>
              <a:rPr lang="pt-BR" dirty="0"/>
              <a:t>!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70C87AE-B1A4-4D40-A64D-72F7F8E871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15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DAD21-408A-034E-834C-31ED0E2A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D509EA9-B3F4-6A41-9F1D-EB020DAC6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5" y="29620"/>
            <a:ext cx="8933493" cy="5101753"/>
          </a:xfrm>
        </p:spPr>
      </p:pic>
    </p:spTree>
    <p:extLst>
      <p:ext uri="{BB962C8B-B14F-4D97-AF65-F5344CB8AC3E}">
        <p14:creationId xmlns:p14="http://schemas.microsoft.com/office/powerpoint/2010/main" val="164843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ABB71-21E7-4746-9DD3-0DAAA287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FEB0C5-BD3A-6A42-A32E-2E2C7530F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Anova não diz qual grupo se diferencia dos demais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dirty="0"/>
              <a:t>µ</a:t>
            </a:r>
            <a:r>
              <a:rPr lang="pt-BR" baseline="-25000" dirty="0"/>
              <a:t>1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⍯</a:t>
            </a:r>
            <a:r>
              <a:rPr lang="pt-BR" dirty="0"/>
              <a:t> µ</a:t>
            </a:r>
            <a:r>
              <a:rPr lang="pt-BR" baseline="-25000" dirty="0"/>
              <a:t>2</a:t>
            </a:r>
            <a:r>
              <a:rPr lang="pt-BR" dirty="0"/>
              <a:t> = µ</a:t>
            </a:r>
            <a:r>
              <a:rPr lang="pt-BR" baseline="-25000" dirty="0"/>
              <a:t>3</a:t>
            </a:r>
            <a:r>
              <a:rPr lang="pt-BR" dirty="0"/>
              <a:t> = µ</a:t>
            </a:r>
            <a:r>
              <a:rPr lang="pt-BR" baseline="-25000" dirty="0"/>
              <a:t>4</a:t>
            </a:r>
          </a:p>
          <a:p>
            <a:pPr marL="0" indent="0" algn="ctr">
              <a:buNone/>
            </a:pPr>
            <a:r>
              <a:rPr lang="pt-BR" dirty="0"/>
              <a:t>µ</a:t>
            </a:r>
            <a:r>
              <a:rPr lang="pt-BR" baseline="-25000" dirty="0"/>
              <a:t>1</a:t>
            </a:r>
            <a:r>
              <a:rPr lang="pt-BR" dirty="0"/>
              <a:t> = µ</a:t>
            </a:r>
            <a:r>
              <a:rPr lang="pt-BR" baseline="-25000" dirty="0"/>
              <a:t>2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⍯</a:t>
            </a:r>
            <a:r>
              <a:rPr lang="pt-BR" dirty="0"/>
              <a:t> µ</a:t>
            </a:r>
            <a:r>
              <a:rPr lang="pt-BR" baseline="-25000" dirty="0"/>
              <a:t>3</a:t>
            </a:r>
            <a:r>
              <a:rPr lang="pt-BR" dirty="0"/>
              <a:t> = µ</a:t>
            </a:r>
            <a:r>
              <a:rPr lang="pt-BR" baseline="-25000" dirty="0"/>
              <a:t>4</a:t>
            </a:r>
          </a:p>
          <a:p>
            <a:pPr marL="0" indent="0" algn="ctr">
              <a:buNone/>
            </a:pPr>
            <a:r>
              <a:rPr lang="pt-BR" dirty="0"/>
              <a:t>µ</a:t>
            </a:r>
            <a:r>
              <a:rPr lang="pt-BR" baseline="-25000" dirty="0"/>
              <a:t>1</a:t>
            </a:r>
            <a:r>
              <a:rPr lang="pt-BR" dirty="0"/>
              <a:t> = µ</a:t>
            </a:r>
            <a:r>
              <a:rPr lang="pt-BR" baseline="-25000" dirty="0"/>
              <a:t>2</a:t>
            </a:r>
            <a:r>
              <a:rPr lang="pt-BR" dirty="0"/>
              <a:t> = µ</a:t>
            </a:r>
            <a:r>
              <a:rPr lang="pt-BR" baseline="-25000" dirty="0"/>
              <a:t>3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⍯</a:t>
            </a:r>
            <a:r>
              <a:rPr lang="pt-BR" dirty="0"/>
              <a:t> µ</a:t>
            </a:r>
            <a:r>
              <a:rPr lang="pt-BR" baseline="-25000" dirty="0"/>
              <a:t>4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864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8D6F7F-E3BC-874D-B6C5-3FC591B44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</p:spPr>
        <p:txBody>
          <a:bodyPr anchor="b">
            <a:normAutofit/>
          </a:bodyPr>
          <a:lstStyle/>
          <a:p>
            <a:r>
              <a:rPr lang="pt-BR" sz="4100"/>
              <a:t>Teste Post Hoc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  <a:gd name="connsiteX0" fmla="*/ 0 w 3182691"/>
              <a:gd name="connsiteY0" fmla="*/ 0 h 13716"/>
              <a:gd name="connsiteX1" fmla="*/ 572884 w 3182691"/>
              <a:gd name="connsiteY1" fmla="*/ 0 h 13716"/>
              <a:gd name="connsiteX2" fmla="*/ 1113942 w 3182691"/>
              <a:gd name="connsiteY2" fmla="*/ 0 h 13716"/>
              <a:gd name="connsiteX3" fmla="*/ 1686826 w 3182691"/>
              <a:gd name="connsiteY3" fmla="*/ 0 h 13716"/>
              <a:gd name="connsiteX4" fmla="*/ 2323364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546153 w 3182691"/>
              <a:gd name="connsiteY7" fmla="*/ 13716 h 13716"/>
              <a:gd name="connsiteX8" fmla="*/ 1845961 w 3182691"/>
              <a:gd name="connsiteY8" fmla="*/ 13716 h 13716"/>
              <a:gd name="connsiteX9" fmla="*/ 1304903 w 3182691"/>
              <a:gd name="connsiteY9" fmla="*/ 13716 h 13716"/>
              <a:gd name="connsiteX10" fmla="*/ 604711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6402" y="-9774"/>
                  <a:pt x="1016900" y="-17532"/>
                  <a:pt x="1273076" y="0"/>
                </a:cubicBezTo>
                <a:cubicBezTo>
                  <a:pt x="1519343" y="-34410"/>
                  <a:pt x="1705438" y="-53754"/>
                  <a:pt x="1909615" y="0"/>
                </a:cubicBezTo>
                <a:cubicBezTo>
                  <a:pt x="2120433" y="2855"/>
                  <a:pt x="2209200" y="-17463"/>
                  <a:pt x="2482499" y="0"/>
                </a:cubicBezTo>
                <a:cubicBezTo>
                  <a:pt x="2733571" y="54170"/>
                  <a:pt x="2997997" y="-48885"/>
                  <a:pt x="3182691" y="0"/>
                </a:cubicBezTo>
                <a:cubicBezTo>
                  <a:pt x="3182669" y="4238"/>
                  <a:pt x="3183053" y="9645"/>
                  <a:pt x="3182691" y="13716"/>
                </a:cubicBezTo>
                <a:cubicBezTo>
                  <a:pt x="2941063" y="-1403"/>
                  <a:pt x="2872422" y="11622"/>
                  <a:pt x="2609807" y="13716"/>
                </a:cubicBezTo>
                <a:cubicBezTo>
                  <a:pt x="2341801" y="5460"/>
                  <a:pt x="2328606" y="24260"/>
                  <a:pt x="2068749" y="13716"/>
                </a:cubicBezTo>
                <a:cubicBezTo>
                  <a:pt x="1813820" y="-3451"/>
                  <a:pt x="1714804" y="33033"/>
                  <a:pt x="1432211" y="13716"/>
                </a:cubicBezTo>
                <a:cubicBezTo>
                  <a:pt x="1164810" y="-31578"/>
                  <a:pt x="993140" y="23003"/>
                  <a:pt x="859327" y="13716"/>
                </a:cubicBezTo>
                <a:cubicBezTo>
                  <a:pt x="750703" y="-29546"/>
                  <a:pt x="236193" y="34159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3084" y="-23531"/>
                  <a:pt x="399010" y="-30989"/>
                  <a:pt x="572884" y="0"/>
                </a:cubicBezTo>
                <a:cubicBezTo>
                  <a:pt x="745196" y="46048"/>
                  <a:pt x="956262" y="22379"/>
                  <a:pt x="1113942" y="0"/>
                </a:cubicBezTo>
                <a:cubicBezTo>
                  <a:pt x="1345494" y="6575"/>
                  <a:pt x="1537971" y="57434"/>
                  <a:pt x="1686826" y="0"/>
                </a:cubicBezTo>
                <a:cubicBezTo>
                  <a:pt x="1847487" y="-5870"/>
                  <a:pt x="2194651" y="-1232"/>
                  <a:pt x="2323364" y="0"/>
                </a:cubicBezTo>
                <a:cubicBezTo>
                  <a:pt x="2488731" y="36406"/>
                  <a:pt x="2902092" y="-40336"/>
                  <a:pt x="3182691" y="0"/>
                </a:cubicBezTo>
                <a:cubicBezTo>
                  <a:pt x="3181910" y="5403"/>
                  <a:pt x="3181850" y="9705"/>
                  <a:pt x="3182691" y="13716"/>
                </a:cubicBezTo>
                <a:cubicBezTo>
                  <a:pt x="3012562" y="-42392"/>
                  <a:pt x="2765408" y="31046"/>
                  <a:pt x="2546153" y="13716"/>
                </a:cubicBezTo>
                <a:cubicBezTo>
                  <a:pt x="2331952" y="9306"/>
                  <a:pt x="2142129" y="15233"/>
                  <a:pt x="1845961" y="13716"/>
                </a:cubicBezTo>
                <a:cubicBezTo>
                  <a:pt x="1537526" y="27422"/>
                  <a:pt x="1468653" y="-10747"/>
                  <a:pt x="1304903" y="13716"/>
                </a:cubicBezTo>
                <a:cubicBezTo>
                  <a:pt x="1191987" y="21566"/>
                  <a:pt x="927061" y="10054"/>
                  <a:pt x="604711" y="13716"/>
                </a:cubicBezTo>
                <a:cubicBezTo>
                  <a:pt x="273947" y="41005"/>
                  <a:pt x="111622" y="-2912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182691" h="13716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38014" y="3247"/>
                  <a:pt x="1005059" y="8075"/>
                  <a:pt x="1273076" y="0"/>
                </a:cubicBezTo>
                <a:cubicBezTo>
                  <a:pt x="1555121" y="-15110"/>
                  <a:pt x="1674116" y="-4878"/>
                  <a:pt x="1909615" y="0"/>
                </a:cubicBezTo>
                <a:cubicBezTo>
                  <a:pt x="2127874" y="21642"/>
                  <a:pt x="2229467" y="-10228"/>
                  <a:pt x="2482499" y="0"/>
                </a:cubicBezTo>
                <a:cubicBezTo>
                  <a:pt x="2772379" y="28915"/>
                  <a:pt x="3003217" y="-43687"/>
                  <a:pt x="3182691" y="0"/>
                </a:cubicBezTo>
                <a:cubicBezTo>
                  <a:pt x="3182795" y="3768"/>
                  <a:pt x="3182801" y="10153"/>
                  <a:pt x="3182691" y="13716"/>
                </a:cubicBezTo>
                <a:cubicBezTo>
                  <a:pt x="2948637" y="12517"/>
                  <a:pt x="2873728" y="17755"/>
                  <a:pt x="2609807" y="13716"/>
                </a:cubicBezTo>
                <a:cubicBezTo>
                  <a:pt x="2342839" y="7298"/>
                  <a:pt x="2331621" y="25963"/>
                  <a:pt x="2068749" y="13716"/>
                </a:cubicBezTo>
                <a:cubicBezTo>
                  <a:pt x="1813814" y="-11924"/>
                  <a:pt x="1700576" y="32167"/>
                  <a:pt x="1432211" y="13716"/>
                </a:cubicBezTo>
                <a:cubicBezTo>
                  <a:pt x="1148444" y="-31625"/>
                  <a:pt x="987622" y="-2169"/>
                  <a:pt x="859327" y="13716"/>
                </a:cubicBezTo>
                <a:cubicBezTo>
                  <a:pt x="743387" y="32850"/>
                  <a:pt x="194182" y="1421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1"/>
                      <a:gd name="connsiteY0" fmla="*/ 0 h 13716"/>
                      <a:gd name="connsiteX1" fmla="*/ 636538 w 3182691"/>
                      <a:gd name="connsiteY1" fmla="*/ 0 h 13716"/>
                      <a:gd name="connsiteX2" fmla="*/ 1273076 w 3182691"/>
                      <a:gd name="connsiteY2" fmla="*/ 0 h 13716"/>
                      <a:gd name="connsiteX3" fmla="*/ 1909615 w 3182691"/>
                      <a:gd name="connsiteY3" fmla="*/ 0 h 13716"/>
                      <a:gd name="connsiteX4" fmla="*/ 2482499 w 3182691"/>
                      <a:gd name="connsiteY4" fmla="*/ 0 h 13716"/>
                      <a:gd name="connsiteX5" fmla="*/ 3182691 w 3182691"/>
                      <a:gd name="connsiteY5" fmla="*/ 0 h 13716"/>
                      <a:gd name="connsiteX6" fmla="*/ 3182691 w 3182691"/>
                      <a:gd name="connsiteY6" fmla="*/ 13716 h 13716"/>
                      <a:gd name="connsiteX7" fmla="*/ 2609807 w 3182691"/>
                      <a:gd name="connsiteY7" fmla="*/ 13716 h 13716"/>
                      <a:gd name="connsiteX8" fmla="*/ 2068749 w 3182691"/>
                      <a:gd name="connsiteY8" fmla="*/ 13716 h 13716"/>
                      <a:gd name="connsiteX9" fmla="*/ 1432211 w 3182691"/>
                      <a:gd name="connsiteY9" fmla="*/ 13716 h 13716"/>
                      <a:gd name="connsiteX10" fmla="*/ 859327 w 3182691"/>
                      <a:gd name="connsiteY10" fmla="*/ 13716 h 13716"/>
                      <a:gd name="connsiteX11" fmla="*/ 0 w 3182691"/>
                      <a:gd name="connsiteY11" fmla="*/ 13716 h 13716"/>
                      <a:gd name="connsiteX12" fmla="*/ 0 w 3182691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1" h="13716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13406" y="3458"/>
                          <a:pt x="1273076" y="0"/>
                        </a:cubicBezTo>
                        <a:cubicBezTo>
                          <a:pt x="1532746" y="-3458"/>
                          <a:pt x="1697408" y="-16840"/>
                          <a:pt x="1909615" y="0"/>
                        </a:cubicBezTo>
                        <a:cubicBezTo>
                          <a:pt x="2121822" y="16840"/>
                          <a:pt x="2213494" y="-18555"/>
                          <a:pt x="2482499" y="0"/>
                        </a:cubicBezTo>
                        <a:cubicBezTo>
                          <a:pt x="2751504" y="18555"/>
                          <a:pt x="3004132" y="-28750"/>
                          <a:pt x="3182691" y="0"/>
                        </a:cubicBezTo>
                        <a:cubicBezTo>
                          <a:pt x="3182905" y="4075"/>
                          <a:pt x="3183007" y="9784"/>
                          <a:pt x="3182691" y="13716"/>
                        </a:cubicBezTo>
                        <a:cubicBezTo>
                          <a:pt x="2947041" y="12115"/>
                          <a:pt x="2875741" y="18365"/>
                          <a:pt x="2609807" y="13716"/>
                        </a:cubicBezTo>
                        <a:cubicBezTo>
                          <a:pt x="2343873" y="9067"/>
                          <a:pt x="2331203" y="27157"/>
                          <a:pt x="2068749" y="13716"/>
                        </a:cubicBezTo>
                        <a:cubicBezTo>
                          <a:pt x="1806295" y="275"/>
                          <a:pt x="1713773" y="42516"/>
                          <a:pt x="1432211" y="13716"/>
                        </a:cubicBezTo>
                        <a:cubicBezTo>
                          <a:pt x="1150649" y="-15084"/>
                          <a:pt x="982765" y="-825"/>
                          <a:pt x="859327" y="13716"/>
                        </a:cubicBezTo>
                        <a:cubicBezTo>
                          <a:pt x="735889" y="28257"/>
                          <a:pt x="254183" y="30659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182691" h="13716" stroke="0" extrusionOk="0">
                        <a:moveTo>
                          <a:pt x="0" y="0"/>
                        </a:moveTo>
                        <a:cubicBezTo>
                          <a:pt x="247695" y="-19360"/>
                          <a:pt x="392581" y="-28596"/>
                          <a:pt x="572884" y="0"/>
                        </a:cubicBezTo>
                        <a:cubicBezTo>
                          <a:pt x="753187" y="28596"/>
                          <a:pt x="922042" y="4121"/>
                          <a:pt x="1113942" y="0"/>
                        </a:cubicBezTo>
                        <a:cubicBezTo>
                          <a:pt x="1305842" y="-4121"/>
                          <a:pt x="1501806" y="28092"/>
                          <a:pt x="1686826" y="0"/>
                        </a:cubicBezTo>
                        <a:cubicBezTo>
                          <a:pt x="1871846" y="-28092"/>
                          <a:pt x="2170181" y="-20672"/>
                          <a:pt x="2323364" y="0"/>
                        </a:cubicBezTo>
                        <a:cubicBezTo>
                          <a:pt x="2476547" y="20672"/>
                          <a:pt x="2919163" y="6097"/>
                          <a:pt x="3182691" y="0"/>
                        </a:cubicBezTo>
                        <a:cubicBezTo>
                          <a:pt x="3182125" y="5320"/>
                          <a:pt x="3182367" y="9001"/>
                          <a:pt x="3182691" y="13716"/>
                        </a:cubicBezTo>
                        <a:cubicBezTo>
                          <a:pt x="3026064" y="-15421"/>
                          <a:pt x="2775005" y="18495"/>
                          <a:pt x="2546153" y="13716"/>
                        </a:cubicBezTo>
                        <a:cubicBezTo>
                          <a:pt x="2317301" y="8937"/>
                          <a:pt x="2164351" y="-14456"/>
                          <a:pt x="1845961" y="13716"/>
                        </a:cubicBezTo>
                        <a:cubicBezTo>
                          <a:pt x="1527571" y="41888"/>
                          <a:pt x="1455006" y="1252"/>
                          <a:pt x="1304903" y="13716"/>
                        </a:cubicBezTo>
                        <a:cubicBezTo>
                          <a:pt x="1154800" y="26180"/>
                          <a:pt x="942107" y="-16628"/>
                          <a:pt x="604711" y="13716"/>
                        </a:cubicBezTo>
                        <a:cubicBezTo>
                          <a:pt x="267315" y="44060"/>
                          <a:pt x="141927" y="-12967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D5BCBC-40DC-3F41-AB5C-213CC076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029968"/>
            <a:ext cx="5170932" cy="2839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700" dirty="0"/>
              <a:t>“Após o fato”</a:t>
            </a:r>
          </a:p>
          <a:p>
            <a:pPr>
              <a:lnSpc>
                <a:spcPct val="90000"/>
              </a:lnSpc>
            </a:pPr>
            <a:r>
              <a:rPr lang="pt-BR" sz="1700" dirty="0"/>
              <a:t>Uma estratégia que podemos usar para verificar quais médias são diferentes é comparando duas a duas</a:t>
            </a:r>
          </a:p>
          <a:p>
            <a:pPr>
              <a:lnSpc>
                <a:spcPct val="90000"/>
              </a:lnSpc>
            </a:pPr>
            <a:r>
              <a:rPr lang="pt-BR" sz="1700" dirty="0"/>
              <a:t>Taxa de Erro Familiar</a:t>
            </a:r>
          </a:p>
          <a:p>
            <a:pPr lvl="1">
              <a:lnSpc>
                <a:spcPct val="90000"/>
              </a:lnSpc>
            </a:pPr>
            <a:r>
              <a:rPr lang="pt-BR" sz="1700" dirty="0"/>
              <a:t>Aceitamos em um teste de 2 níveis 0.05 de erro</a:t>
            </a:r>
          </a:p>
          <a:p>
            <a:pPr lvl="1">
              <a:lnSpc>
                <a:spcPct val="90000"/>
              </a:lnSpc>
            </a:pPr>
            <a:r>
              <a:rPr lang="pt-BR" sz="1700" dirty="0"/>
              <a:t>Na medida em que comparamos 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pt-BR" sz="1700" dirty="0"/>
              <a:t>novos valores, vamos aumentando a 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pt-BR" sz="1700" dirty="0"/>
              <a:t>probabilidade do erro</a:t>
            </a:r>
          </a:p>
        </p:txBody>
      </p:sp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FD3BD575-3D19-6449-B099-AB196FEF9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742827"/>
            <a:ext cx="3010662" cy="1580597"/>
          </a:xfrm>
          <a:prstGeom prst="rect">
            <a:avLst/>
          </a:prstGeom>
        </p:spPr>
      </p:pic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78800AB-8B49-6646-AB46-A204D986A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3620756"/>
            <a:ext cx="2996946" cy="5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98EAE-29F6-7E4E-8EEF-AD912B7D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Post Hoc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1C0737-F19C-B04D-A50E-3810FF56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507288" cy="3394472"/>
          </a:xfrm>
        </p:spPr>
        <p:txBody>
          <a:bodyPr>
            <a:normAutofit/>
          </a:bodyPr>
          <a:lstStyle/>
          <a:p>
            <a:r>
              <a:rPr lang="pt-BR" dirty="0"/>
              <a:t>São ferramentas estatísticas para evitar essa “inflação” com o Erro do Tipo </a:t>
            </a:r>
            <a:r>
              <a:rPr lang="pt-BR" dirty="0" err="1"/>
              <a:t>I</a:t>
            </a:r>
            <a:endParaRPr lang="pt-BR" dirty="0"/>
          </a:p>
          <a:p>
            <a:pPr lvl="1"/>
            <a:r>
              <a:rPr lang="pt-BR" dirty="0" err="1"/>
              <a:t>Sidak</a:t>
            </a:r>
            <a:endParaRPr lang="pt-BR" dirty="0"/>
          </a:p>
          <a:p>
            <a:pPr lvl="1"/>
            <a:r>
              <a:rPr lang="pt-BR" dirty="0"/>
              <a:t>Teste </a:t>
            </a:r>
            <a:r>
              <a:rPr lang="pt-BR" dirty="0" err="1"/>
              <a:t>Holm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Teste de Diferença Menos Significativa de Fisher</a:t>
            </a:r>
          </a:p>
          <a:p>
            <a:pPr lvl="1"/>
            <a:r>
              <a:rPr lang="pt-BR" dirty="0"/>
              <a:t>Teste de </a:t>
            </a:r>
            <a:r>
              <a:rPr lang="pt-BR" dirty="0" err="1"/>
              <a:t>Scheffe</a:t>
            </a:r>
            <a:endParaRPr lang="pt-BR" dirty="0"/>
          </a:p>
          <a:p>
            <a:pPr lvl="1"/>
            <a:r>
              <a:rPr lang="pt-BR" b="1" dirty="0" err="1"/>
              <a:t>Tukey</a:t>
            </a:r>
            <a:r>
              <a:rPr lang="pt-BR" b="1" dirty="0"/>
              <a:t> HSDT </a:t>
            </a:r>
            <a:r>
              <a:rPr lang="pt-BR" dirty="0"/>
              <a:t>(teste de Diferença Honestamente Significativa de </a:t>
            </a:r>
            <a:r>
              <a:rPr lang="pt-BR" dirty="0" err="1"/>
              <a:t>Tukey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Procedimento de </a:t>
            </a:r>
            <a:r>
              <a:rPr lang="pt-BR" dirty="0" err="1"/>
              <a:t>Bonferroni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086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601" y="482600"/>
            <a:ext cx="3465438" cy="3425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Ferramentas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Estatísticas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Bivariadas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- ANOVA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2600" y="4029353"/>
            <a:ext cx="3729360" cy="70263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700" dirty="0" err="1">
                <a:solidFill>
                  <a:schemeClr val="tx1"/>
                </a:solidFill>
                <a:latin typeface="+mn-lt"/>
              </a:rPr>
              <a:t>Gestão</a:t>
            </a:r>
            <a:r>
              <a:rPr lang="en-US" sz="1700" dirty="0">
                <a:solidFill>
                  <a:schemeClr val="tx1"/>
                </a:solidFill>
                <a:latin typeface="+mn-lt"/>
              </a:rPr>
              <a:t> do </a:t>
            </a:r>
            <a:r>
              <a:rPr lang="en-US" sz="1700" dirty="0" err="1">
                <a:solidFill>
                  <a:schemeClr val="tx1"/>
                </a:solidFill>
                <a:latin typeface="+mn-lt"/>
              </a:rPr>
              <a:t>Conhecimento</a:t>
            </a:r>
            <a:r>
              <a:rPr lang="en-US" sz="1700" dirty="0">
                <a:solidFill>
                  <a:schemeClr val="tx1"/>
                </a:solidFill>
                <a:latin typeface="+mn-lt"/>
              </a:rPr>
              <a:t> e da </a:t>
            </a:r>
            <a:r>
              <a:rPr lang="en-US" sz="1700" dirty="0" err="1">
                <a:solidFill>
                  <a:schemeClr val="tx1"/>
                </a:solidFill>
                <a:latin typeface="+mn-lt"/>
              </a:rPr>
              <a:t>Informação</a:t>
            </a: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700" b="0" dirty="0">
                <a:solidFill>
                  <a:schemeClr val="tx1"/>
                </a:solidFill>
                <a:latin typeface="+mn-lt"/>
              </a:rPr>
              <a:t>Professor Rafael Escalfoni</a:t>
            </a:r>
          </a:p>
        </p:txBody>
      </p:sp>
      <p:pic>
        <p:nvPicPr>
          <p:cNvPr id="10" name="Imagem 9" descr="Close de análise de gráfico de mercado">
            <a:extLst>
              <a:ext uri="{FF2B5EF4-FFF2-40B4-BE49-F238E27FC236}">
                <a16:creationId xmlns:a16="http://schemas.microsoft.com/office/drawing/2014/main" id="{B5503A25-5465-564E-AC47-580B9DFF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7" r="94"/>
          <a:stretch/>
        </p:blipFill>
        <p:spPr>
          <a:xfrm>
            <a:off x="4572000" y="0"/>
            <a:ext cx="4572000" cy="5143500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5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3938487" cy="1355479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49972"/>
            <a:ext cx="3464715" cy="2882750"/>
          </a:xfrm>
        </p:spPr>
        <p:txBody>
          <a:bodyPr>
            <a:normAutofit/>
          </a:bodyPr>
          <a:lstStyle/>
          <a:p>
            <a:r>
              <a:rPr lang="pt-BR" dirty="0"/>
              <a:t>Análise Bivariada com ANOVA</a:t>
            </a:r>
          </a:p>
          <a:p>
            <a:pPr lvl="1"/>
            <a:r>
              <a:rPr lang="pt-BR" dirty="0"/>
              <a:t>2 níveis</a:t>
            </a:r>
          </a:p>
          <a:p>
            <a:pPr lvl="1"/>
            <a:r>
              <a:rPr lang="pt-BR" dirty="0"/>
              <a:t>Mais de 2 níveis</a:t>
            </a:r>
          </a:p>
          <a:p>
            <a:pPr lvl="1"/>
            <a:r>
              <a:rPr lang="pt-BR" dirty="0"/>
              <a:t>Teste Post Hoc</a:t>
            </a:r>
          </a:p>
        </p:txBody>
      </p:sp>
      <p:pic>
        <p:nvPicPr>
          <p:cNvPr id="5" name="Picture 4" descr="Blocos de madeira empilhados para criar um gráfico de barras">
            <a:extLst>
              <a:ext uri="{FF2B5EF4-FFF2-40B4-BE49-F238E27FC236}">
                <a16:creationId xmlns:a16="http://schemas.microsoft.com/office/drawing/2014/main" id="{068934C4-5F7B-4498-BF27-93BAC2582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2" r="15611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</p:spPr>
        <p:txBody>
          <a:bodyPr>
            <a:normAutofit/>
          </a:bodyPr>
          <a:lstStyle/>
          <a:p>
            <a:r>
              <a:rPr lang="pt-BR" sz="3000" dirty="0"/>
              <a:t>ANOVA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7509" y="1803800"/>
            <a:ext cx="4769783" cy="33397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000" b="0" dirty="0"/>
              <a:t>Análise de Variância (ANOVA)</a:t>
            </a:r>
            <a:endParaRPr lang="pt-BR" sz="2000" dirty="0"/>
          </a:p>
          <a:p>
            <a:pPr lvl="1">
              <a:lnSpc>
                <a:spcPct val="110000"/>
              </a:lnSpc>
            </a:pPr>
            <a:r>
              <a:rPr lang="pt-BR" sz="1800" b="1" dirty="0"/>
              <a:t>Variável Independente é CATEGÓRICA</a:t>
            </a:r>
          </a:p>
          <a:p>
            <a:pPr lvl="1">
              <a:lnSpc>
                <a:spcPct val="110000"/>
              </a:lnSpc>
            </a:pPr>
            <a:r>
              <a:rPr lang="pt-BR" sz="1800" b="1" dirty="0"/>
              <a:t>Variável Dependente é QUANTITATIVA</a:t>
            </a:r>
          </a:p>
          <a:p>
            <a:pPr lvl="1">
              <a:lnSpc>
                <a:spcPct val="110000"/>
              </a:lnSpc>
            </a:pPr>
            <a:r>
              <a:rPr lang="pt-BR" sz="1800" dirty="0"/>
              <a:t>Técnica estatística que permite avaliar afirmações sobre as </a:t>
            </a:r>
            <a:r>
              <a:rPr lang="pt-BR" sz="1800" b="1" dirty="0"/>
              <a:t>médias</a:t>
            </a:r>
            <a:r>
              <a:rPr lang="pt-BR" sz="1800" dirty="0"/>
              <a:t> de populações</a:t>
            </a:r>
          </a:p>
          <a:p>
            <a:pPr lvl="1">
              <a:lnSpc>
                <a:spcPct val="110000"/>
              </a:lnSpc>
            </a:pPr>
            <a:r>
              <a:rPr lang="pt-BR" sz="1800" dirty="0"/>
              <a:t>Verificar se existe uma </a:t>
            </a:r>
            <a:r>
              <a:rPr lang="pt-BR" sz="1800" b="1" dirty="0"/>
              <a:t>diferença significativa </a:t>
            </a:r>
            <a:r>
              <a:rPr lang="pt-BR" sz="1800" dirty="0"/>
              <a:t>entre as médias e se os </a:t>
            </a:r>
            <a:r>
              <a:rPr lang="pt-BR" sz="1800" b="1" dirty="0"/>
              <a:t>fatores </a:t>
            </a:r>
            <a:r>
              <a:rPr lang="pt-BR" sz="1800" dirty="0"/>
              <a:t>exercem </a:t>
            </a:r>
            <a:r>
              <a:rPr lang="pt-BR" sz="1800" b="1" dirty="0"/>
              <a:t>influência </a:t>
            </a:r>
            <a:r>
              <a:rPr lang="pt-BR" sz="1800" dirty="0"/>
              <a:t>em alguma variável dependente.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B7260-5909-448A-B44C-96A5766C7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8" r="25667" b="1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4931B-EFDE-D740-9295-56722AD2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da ANOVA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42188-C1B8-7248-9A06-8C224F15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2000"/>
              </a:lnSpc>
            </a:pPr>
            <a:r>
              <a:rPr lang="pt-BR" sz="2000" dirty="0"/>
              <a:t>Compara médias de diferentes populações para verificar se essas populações possuem médias iguais ou não. </a:t>
            </a:r>
          </a:p>
          <a:p>
            <a:pPr lvl="1">
              <a:lnSpc>
                <a:spcPct val="112000"/>
              </a:lnSpc>
            </a:pPr>
            <a:r>
              <a:rPr lang="pt-BR" sz="2000" dirty="0"/>
              <a:t>Permite que vários grupos sejam comparados a um só tempo. </a:t>
            </a:r>
          </a:p>
          <a:p>
            <a:pPr>
              <a:lnSpc>
                <a:spcPct val="112000"/>
              </a:lnSpc>
            </a:pPr>
            <a:r>
              <a:rPr lang="pt-BR" sz="2000" b="0" dirty="0"/>
              <a:t>Utilizada quando se quer decidir se as diferenças amostrais observadas são </a:t>
            </a:r>
            <a:r>
              <a:rPr lang="pt-BR" sz="2000" dirty="0"/>
              <a:t>reais </a:t>
            </a:r>
            <a:r>
              <a:rPr lang="pt-BR" sz="2000" b="0" i="1" dirty="0"/>
              <a:t>(causadas por diferenças significativas nas populações observadas) </a:t>
            </a:r>
            <a:r>
              <a:rPr lang="pt-BR" sz="2000" b="0" dirty="0"/>
              <a:t>ou </a:t>
            </a:r>
            <a:r>
              <a:rPr lang="pt-BR" sz="2000" dirty="0"/>
              <a:t>casuais </a:t>
            </a:r>
            <a:r>
              <a:rPr lang="pt-BR" sz="2000" b="0" i="1" dirty="0"/>
              <a:t>(decorrentes da mera variabilidade amostral). </a:t>
            </a:r>
          </a:p>
          <a:p>
            <a:pPr lvl="1">
              <a:lnSpc>
                <a:spcPct val="112000"/>
              </a:lnSpc>
            </a:pPr>
            <a:r>
              <a:rPr lang="pt-BR" sz="2000" dirty="0"/>
              <a:t>Parte do pressuposto que o acaso só produz pequenos desvios, sendo as grandes diferenças geradas por causas reais</a:t>
            </a:r>
          </a:p>
        </p:txBody>
      </p:sp>
    </p:spTree>
    <p:extLst>
      <p:ext uri="{BB962C8B-B14F-4D97-AF65-F5344CB8AC3E}">
        <p14:creationId xmlns:p14="http://schemas.microsoft.com/office/powerpoint/2010/main" val="35276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0F4E9-35DD-A24E-82BD-201C4D284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5A1906-1D7A-954F-AFFA-C4363C3C8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0" dirty="0"/>
              <a:t>As amostras são </a:t>
            </a:r>
            <a:r>
              <a:rPr lang="pt-BR" dirty="0"/>
              <a:t>aleatórias</a:t>
            </a:r>
            <a:r>
              <a:rPr lang="pt-BR" b="0" dirty="0"/>
              <a:t> e </a:t>
            </a:r>
            <a:r>
              <a:rPr lang="pt-BR" dirty="0"/>
              <a:t>independentes</a:t>
            </a:r>
          </a:p>
          <a:p>
            <a:r>
              <a:rPr lang="pt-BR" b="0" dirty="0"/>
              <a:t>As populações têm distribuição normal</a:t>
            </a:r>
            <a:endParaRPr lang="pt-BR" b="0" baseline="30000" dirty="0"/>
          </a:p>
          <a:p>
            <a:pPr lvl="1"/>
            <a:r>
              <a:rPr lang="pt-BR" dirty="0"/>
              <a:t>o teste é paramétrico!</a:t>
            </a:r>
          </a:p>
          <a:p>
            <a:r>
              <a:rPr lang="pt-BR" b="0" dirty="0"/>
              <a:t>As variâncias populacionais são iguais</a:t>
            </a:r>
          </a:p>
          <a:p>
            <a:pPr lvl="1"/>
            <a:r>
              <a:rPr lang="pt-BR" dirty="0"/>
              <a:t>Na prática, esses pressupostos não precisam ser todos rigorosamente satisfeitos. </a:t>
            </a:r>
          </a:p>
          <a:p>
            <a:pPr lvl="2"/>
            <a:r>
              <a:rPr lang="pt-BR" dirty="0"/>
              <a:t>Populações são aproximadamente normais (isso é, não muito assimétricas) e </a:t>
            </a:r>
          </a:p>
          <a:p>
            <a:pPr lvl="2"/>
            <a:r>
              <a:rPr lang="pt-BR" dirty="0"/>
              <a:t>Variâncias próximas</a:t>
            </a:r>
          </a:p>
        </p:txBody>
      </p:sp>
    </p:spTree>
    <p:extLst>
      <p:ext uri="{BB962C8B-B14F-4D97-AF65-F5344CB8AC3E}">
        <p14:creationId xmlns:p14="http://schemas.microsoft.com/office/powerpoint/2010/main" val="351246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E893B-4A33-714F-8333-E5C24B87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Comparando Médias com ANOVA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2C2BA-3A52-6945-93F9-3B27C717D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 </a:t>
            </a:r>
            <a:r>
              <a:rPr lang="pt-BR" dirty="0" err="1"/>
              <a:t>F</a:t>
            </a:r>
            <a:r>
              <a:rPr lang="pt-BR" dirty="0"/>
              <a:t> de ANOVA</a:t>
            </a:r>
          </a:p>
          <a:p>
            <a:r>
              <a:rPr lang="pt-BR" dirty="0"/>
              <a:t>Caso: </a:t>
            </a:r>
            <a:r>
              <a:rPr lang="pt-BR" b="0" dirty="0"/>
              <a:t>Curso influencia na frustração acadêmica?</a:t>
            </a:r>
          </a:p>
          <a:p>
            <a:pPr lvl="1"/>
            <a:r>
              <a:rPr lang="pt-BR" b="0" dirty="0"/>
              <a:t>Alunos de cursos diferentes experimentam níveis diferentes de frustração?</a:t>
            </a:r>
          </a:p>
          <a:p>
            <a:pPr lvl="1"/>
            <a:r>
              <a:rPr lang="pt-BR" dirty="0"/>
              <a:t>Amostras aleatórias de 35 indivíduos de cada curso:</a:t>
            </a:r>
          </a:p>
          <a:p>
            <a:pPr lvl="2"/>
            <a:r>
              <a:rPr lang="pt-BR" b="0" dirty="0"/>
              <a:t>Negócio, Inglês, Matemática, Psicologia</a:t>
            </a:r>
          </a:p>
          <a:p>
            <a:pPr lvl="2"/>
            <a:r>
              <a:rPr lang="pt-BR" dirty="0"/>
              <a:t>Frustração: de 1 (mais baixo) a 20 (mais alto)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47571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D61E4AA-22B8-A541-A7AE-6C91017C4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86946"/>
            <a:ext cx="5604833" cy="33430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02F98A2-E886-D84C-9A8B-7589FE86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Curso(</a:t>
            </a:r>
            <a:r>
              <a:rPr lang="pt-BR" dirty="0" err="1"/>
              <a:t>X</a:t>
            </a:r>
            <a:r>
              <a:rPr lang="pt-BR" dirty="0"/>
              <a:t>) → </a:t>
            </a:r>
            <a:r>
              <a:rPr lang="pt-BR" dirty="0" err="1"/>
              <a:t>Y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900EC0-1D4D-DF48-BFEC-D841964A0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Curso(</a:t>
            </a:r>
            <a:r>
              <a:rPr lang="pt-BR" dirty="0" err="1"/>
              <a:t>X</a:t>
            </a:r>
            <a:r>
              <a:rPr lang="pt-BR" dirty="0"/>
              <a:t>): Negócios, Inglês, Matemática, Psicologia</a:t>
            </a:r>
          </a:p>
          <a:p>
            <a:r>
              <a:rPr lang="pt-BR" dirty="0" err="1"/>
              <a:t>Y</a:t>
            </a:r>
            <a:r>
              <a:rPr lang="pt-BR" dirty="0"/>
              <a:t>: nível de frustração</a:t>
            </a:r>
          </a:p>
          <a:p>
            <a:endParaRPr lang="pt-BR" dirty="0"/>
          </a:p>
        </p:txBody>
      </p:sp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94ECB765-40AF-FB4F-B751-A1F1819ED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898368"/>
            <a:ext cx="1086385" cy="219366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5FD1A91-4E76-374D-9365-B4D47986D434}"/>
              </a:ext>
            </a:extLst>
          </p:cNvPr>
          <p:cNvSpPr txBox="1"/>
          <p:nvPr/>
        </p:nvSpPr>
        <p:spPr>
          <a:xfrm>
            <a:off x="7662079" y="3181930"/>
            <a:ext cx="366305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050" dirty="0"/>
              <a:t>µ</a:t>
            </a:r>
            <a:r>
              <a:rPr lang="pt-BR" sz="1050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4522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9DB7E-47E3-4245-8295-7FD283B4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421B0-C0E4-0745-B888-5AEC7621A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</a:t>
            </a:r>
            <a:r>
              <a:rPr lang="pt-BR" baseline="-25000" dirty="0">
                <a:solidFill>
                  <a:schemeClr val="tx1"/>
                </a:solidFill>
              </a:rPr>
              <a:t>0</a:t>
            </a:r>
            <a:r>
              <a:rPr lang="pt-BR" dirty="0"/>
              <a:t>: Não há relação entre a variável exploratória e a variável de resposta</a:t>
            </a:r>
          </a:p>
          <a:p>
            <a:pPr lvl="1"/>
            <a:r>
              <a:rPr lang="pt-BR" dirty="0"/>
              <a:t>Curso não influencia na frustração acadêmica</a:t>
            </a:r>
          </a:p>
          <a:p>
            <a:pPr marL="11113" lvl="1" indent="0" algn="ctr">
              <a:buNone/>
            </a:pPr>
            <a:r>
              <a:rPr lang="pt-BR" sz="2400" dirty="0"/>
              <a:t>µ</a:t>
            </a:r>
            <a:r>
              <a:rPr lang="pt-BR" sz="2400" baseline="-25000" dirty="0"/>
              <a:t>1</a:t>
            </a:r>
            <a:r>
              <a:rPr lang="pt-BR" sz="2400" dirty="0"/>
              <a:t> = µ</a:t>
            </a:r>
            <a:r>
              <a:rPr lang="pt-BR" sz="2400" baseline="-25000" dirty="0"/>
              <a:t>2</a:t>
            </a:r>
            <a:r>
              <a:rPr lang="pt-BR" sz="2400" dirty="0"/>
              <a:t> = µ</a:t>
            </a:r>
            <a:r>
              <a:rPr lang="pt-BR" sz="2400" baseline="-25000" dirty="0"/>
              <a:t>3</a:t>
            </a:r>
            <a:r>
              <a:rPr lang="pt-BR" sz="2400" dirty="0"/>
              <a:t> = µ</a:t>
            </a:r>
            <a:r>
              <a:rPr lang="pt-BR" sz="2400" baseline="-25000" dirty="0"/>
              <a:t>4</a:t>
            </a:r>
          </a:p>
          <a:p>
            <a:r>
              <a:rPr lang="pt-BR" dirty="0"/>
              <a:t>H</a:t>
            </a:r>
            <a:r>
              <a:rPr lang="pt-BR" baseline="-25000" dirty="0">
                <a:solidFill>
                  <a:schemeClr val="tx1"/>
                </a:solidFill>
              </a:rPr>
              <a:t>a</a:t>
            </a:r>
            <a:r>
              <a:rPr lang="pt-BR" dirty="0"/>
              <a:t>: Há relação entre a variável exploratória e a variável de resposta </a:t>
            </a:r>
          </a:p>
          <a:p>
            <a:pPr lvl="1"/>
            <a:r>
              <a:rPr lang="pt-BR" dirty="0"/>
              <a:t>Curso influencia na frustração acadêmica</a:t>
            </a:r>
          </a:p>
          <a:p>
            <a:pPr marL="11113" lvl="1" indent="0" algn="ctr">
              <a:buNone/>
            </a:pPr>
            <a:r>
              <a:rPr lang="pt-BR" dirty="0"/>
              <a:t>Nem todos os </a:t>
            </a:r>
            <a:r>
              <a:rPr lang="pt-BR" sz="2000" dirty="0"/>
              <a:t>µ são iguais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29896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859</Words>
  <Application>Microsoft Macintosh PowerPoint</Application>
  <PresentationFormat>Apresentação na tela (16:9)</PresentationFormat>
  <Paragraphs>176</Paragraphs>
  <Slides>26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Courier New</vt:lpstr>
      <vt:lpstr>Garamond</vt:lpstr>
      <vt:lpstr>Tahoma</vt:lpstr>
      <vt:lpstr>Verdana</vt:lpstr>
      <vt:lpstr>Wingdings</vt:lpstr>
      <vt:lpstr>Tema do Office</vt:lpstr>
      <vt:lpstr>Ferramentas Estatísticas Bivariadas - ANOVA</vt:lpstr>
      <vt:lpstr>Objetivos</vt:lpstr>
      <vt:lpstr>Agenda</vt:lpstr>
      <vt:lpstr>ANOVA</vt:lpstr>
      <vt:lpstr>Objetivos da ANOVA</vt:lpstr>
      <vt:lpstr>REQUISITOS</vt:lpstr>
      <vt:lpstr>Comparando Médias com ANOVA</vt:lpstr>
      <vt:lpstr>Curso(X) → Y</vt:lpstr>
      <vt:lpstr>Hipóteses</vt:lpstr>
      <vt:lpstr>Médias de Frustrações por Curso</vt:lpstr>
      <vt:lpstr>Distribuição de Frustrações</vt:lpstr>
      <vt:lpstr>Compreendendo Boxplots</vt:lpstr>
      <vt:lpstr>Frustração por Curso</vt:lpstr>
      <vt:lpstr>Análise de Frustrações</vt:lpstr>
      <vt:lpstr>Análise de Frustrações</vt:lpstr>
      <vt:lpstr>Avaliando as diferenças entre as variâncias com teste F de ANOVA</vt:lpstr>
      <vt:lpstr>Análise de Variância – País 2</vt:lpstr>
      <vt:lpstr>Resultado</vt:lpstr>
      <vt:lpstr>ANOVA – Variável Explanatória em 2 níveis</vt:lpstr>
      <vt:lpstr>Variáveis</vt:lpstr>
      <vt:lpstr>Hora do Notebook Google Colab</vt:lpstr>
      <vt:lpstr>Apresentação do PowerPoint</vt:lpstr>
      <vt:lpstr>Problema...</vt:lpstr>
      <vt:lpstr>Teste Post Hoc</vt:lpstr>
      <vt:lpstr>Testes Post Hoc</vt:lpstr>
      <vt:lpstr>Ferramentas Estatísticas Bivariadas - ANOVA</vt:lpstr>
    </vt:vector>
  </TitlesOfParts>
  <Company>ACME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RAFAEL ELIAS DE LIMA ESCALFONI</cp:lastModifiedBy>
  <cp:revision>72</cp:revision>
  <dcterms:created xsi:type="dcterms:W3CDTF">2011-02-26T22:48:20Z</dcterms:created>
  <dcterms:modified xsi:type="dcterms:W3CDTF">2022-07-06T23:24:11Z</dcterms:modified>
</cp:coreProperties>
</file>